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4952" r:id="rId3"/>
    <p:sldMasterId id="2147515156" r:id="rId4"/>
    <p:sldMasterId id="2147515168" r:id="rId5"/>
    <p:sldMasterId id="2147515180" r:id="rId6"/>
  </p:sldMasterIdLst>
  <p:notesMasterIdLst>
    <p:notesMasterId r:id="rId20"/>
  </p:notesMasterIdLst>
  <p:sldIdLst>
    <p:sldId id="371" r:id="rId7"/>
    <p:sldId id="2274" r:id="rId8"/>
    <p:sldId id="2275" r:id="rId9"/>
    <p:sldId id="2282" r:id="rId10"/>
    <p:sldId id="2283" r:id="rId11"/>
    <p:sldId id="2284" r:id="rId12"/>
    <p:sldId id="2285" r:id="rId13"/>
    <p:sldId id="2093" r:id="rId14"/>
    <p:sldId id="856" r:id="rId15"/>
    <p:sldId id="1186" r:id="rId16"/>
    <p:sldId id="2286" r:id="rId17"/>
    <p:sldId id="1915" r:id="rId18"/>
    <p:sldId id="2189" r:id="rId19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44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52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056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117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3606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320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043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3761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66"/>
    <a:srgbClr val="EE8012"/>
    <a:srgbClr val="E5761B"/>
    <a:srgbClr val="FFFFFF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150" autoAdjust="0"/>
    <p:restoredTop sz="99886" autoAdjust="0"/>
  </p:normalViewPr>
  <p:slideViewPr>
    <p:cSldViewPr>
      <p:cViewPr>
        <p:scale>
          <a:sx n="100" d="100"/>
          <a:sy n="100" d="100"/>
        </p:scale>
        <p:origin x="-1302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22.12.2022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441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5209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0567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1174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3907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475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552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6326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706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866F0BC-FE95-4579-92F6-9414EF256F7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7448707-F68D-47FA-95E7-1BB1F0BF40D2}" type="slidenum">
              <a:rPr 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8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83" y="1371949"/>
            <a:ext cx="10467501" cy="1829222"/>
          </a:xfrm>
          <a:ln>
            <a:noFill/>
          </a:ln>
        </p:spPr>
        <p:txBody>
          <a:bodyPr tIns="0" rIns="2076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60"/>
          <a:lstStyle>
            <a:lvl1pPr marL="0" marR="53394" indent="0" algn="r">
              <a:buNone/>
              <a:defRPr>
                <a:solidFill>
                  <a:schemeClr val="tx1"/>
                </a:solidFill>
              </a:defRPr>
            </a:lvl1pPr>
            <a:lvl2pPr marL="533804" indent="0" algn="ctr">
              <a:buNone/>
            </a:lvl2pPr>
            <a:lvl3pPr marL="1067604" indent="0" algn="ctr">
              <a:buNone/>
            </a:lvl3pPr>
            <a:lvl4pPr marL="1601438" indent="0" algn="ctr">
              <a:buNone/>
            </a:lvl4pPr>
            <a:lvl5pPr marL="2135225" indent="0" algn="ctr">
              <a:buNone/>
            </a:lvl5pPr>
            <a:lvl6pPr marL="2669048" indent="0" algn="ctr">
              <a:buNone/>
            </a:lvl6pPr>
            <a:lvl7pPr marL="3202872" indent="0" algn="ctr">
              <a:buNone/>
            </a:lvl7pPr>
            <a:lvl8pPr marL="3736708" indent="0" algn="ctr">
              <a:buNone/>
            </a:lvl8pPr>
            <a:lvl9pPr marL="427047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43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704" y="914843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83" y="1371949"/>
            <a:ext cx="10467501" cy="1829222"/>
          </a:xfrm>
          <a:ln>
            <a:noFill/>
          </a:ln>
        </p:spPr>
        <p:txBody>
          <a:bodyPr tIns="0" rIns="2074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41"/>
          <a:lstStyle>
            <a:lvl1pPr marL="0" marR="53382" indent="0" algn="r">
              <a:buNone/>
              <a:defRPr>
                <a:solidFill>
                  <a:schemeClr val="tx1"/>
                </a:solidFill>
              </a:defRPr>
            </a:lvl1pPr>
            <a:lvl2pPr marL="533579" indent="0" algn="ctr">
              <a:buNone/>
            </a:lvl2pPr>
            <a:lvl3pPr marL="1067138" indent="0" algn="ctr">
              <a:buNone/>
            </a:lvl3pPr>
            <a:lvl4pPr marL="1600747" indent="0" algn="ctr">
              <a:buNone/>
            </a:lvl4pPr>
            <a:lvl5pPr marL="2134297" indent="0" algn="ctr">
              <a:buNone/>
            </a:lvl5pPr>
            <a:lvl6pPr marL="2667900" indent="0" algn="ctr">
              <a:buNone/>
            </a:lvl6pPr>
            <a:lvl7pPr marL="3201499" indent="0" algn="ctr">
              <a:buNone/>
            </a:lvl7pPr>
            <a:lvl8pPr marL="3735089" indent="0" algn="ctr">
              <a:buNone/>
            </a:lvl8pPr>
            <a:lvl9pPr marL="426862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69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69" y="2705328"/>
            <a:ext cx="10361851" cy="1510066"/>
          </a:xfrm>
        </p:spPr>
        <p:txBody>
          <a:bodyPr lIns="52101" rIns="5210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79" y="192067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7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01" tIns="0" rIns="5210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735" y="1860192"/>
            <a:ext cx="5388333" cy="654994"/>
          </a:xfrm>
        </p:spPr>
        <p:txBody>
          <a:bodyPr lIns="52101" tIns="0" rIns="5210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735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72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96" y="51457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96" y="1676820"/>
            <a:ext cx="3657123" cy="4573059"/>
          </a:xfrm>
        </p:spPr>
        <p:txBody>
          <a:bodyPr lIns="20741" rIns="2074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221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628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60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90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65"/>
            <a:ext cx="2950080" cy="1582985"/>
          </a:xfrm>
        </p:spPr>
        <p:txBody>
          <a:bodyPr lIns="52101" rIns="52101" bIns="5210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47" y="2829470"/>
            <a:ext cx="2946015" cy="2179826"/>
          </a:xfrm>
        </p:spPr>
        <p:txBody>
          <a:bodyPr lIns="72843" rIns="5210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61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43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704" y="914843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10" y="1371949"/>
            <a:ext cx="10467501" cy="1829222"/>
          </a:xfrm>
          <a:ln>
            <a:noFill/>
          </a:ln>
        </p:spPr>
        <p:txBody>
          <a:bodyPr tIns="0" rIns="21345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9" y="3229283"/>
            <a:ext cx="10471565" cy="1753006"/>
          </a:xfrm>
        </p:spPr>
        <p:txBody>
          <a:bodyPr lIns="0" rIns="21345"/>
          <a:lstStyle>
            <a:lvl1pPr marL="0" marR="53675" indent="0" algn="r">
              <a:buNone/>
              <a:defRPr>
                <a:solidFill>
                  <a:schemeClr val="tx1"/>
                </a:solidFill>
              </a:defRPr>
            </a:lvl1pPr>
            <a:lvl2pPr marL="536582" indent="0" algn="ctr">
              <a:buNone/>
            </a:lvl2pPr>
            <a:lvl3pPr marL="1073167" indent="0" algn="ctr">
              <a:buNone/>
            </a:lvl3pPr>
            <a:lvl4pPr marL="1609761" indent="0" algn="ctr">
              <a:buNone/>
            </a:lvl4pPr>
            <a:lvl5pPr marL="2146321" indent="0" algn="ctr">
              <a:buNone/>
            </a:lvl5pPr>
            <a:lvl6pPr marL="2682924" indent="0" algn="ctr">
              <a:buNone/>
            </a:lvl6pPr>
            <a:lvl7pPr marL="3219530" indent="0" algn="ctr">
              <a:buNone/>
            </a:lvl7pPr>
            <a:lvl8pPr marL="3756119" indent="0" algn="ctr">
              <a:buNone/>
            </a:lvl8pPr>
            <a:lvl9pPr marL="4292693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74B3CE-FACF-4954-9641-FA14484750B3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BEFE0E-3A78-4E56-ACB9-595EA50FD25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90812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DDA8CC-EA78-4EB6-B221-364B9F4A17DB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EFE0BD-B4B1-4163-ACF0-F220862D4A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46085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77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77" y="2705304"/>
            <a:ext cx="10361851" cy="1510066"/>
          </a:xfrm>
        </p:spPr>
        <p:txBody>
          <a:bodyPr lIns="53405" rIns="5340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600858-7E83-4CC8-BF75-F4CA9819A8EA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578931-7C4F-436F-BC73-0F55F194011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7120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7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12" y="192057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29F0BE-8D31-44E3-9E35-9E40C1C2E87B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3BA31-08B5-4486-9E76-2F26D7E4FE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9559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7"/>
            <a:ext cx="5386216" cy="659503"/>
          </a:xfrm>
        </p:spPr>
        <p:txBody>
          <a:bodyPr lIns="53405" tIns="0" rIns="5340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4" y="1860192"/>
            <a:ext cx="5388333" cy="654994"/>
          </a:xfrm>
        </p:spPr>
        <p:txBody>
          <a:bodyPr lIns="53405" tIns="0" rIns="5340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4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0D6B49-4B3F-415F-9021-F80287E8DD69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C414C1-BA6C-40A1-8915-70C33DDDF89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629221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8E4557-EFF7-47BF-AEBD-3FB752AE144F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C81112-DCDD-4A3D-8126-375F51DD05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67938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E8E794-2462-4D00-91D8-99CB0F06E041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923D7-0698-4347-95DA-24F985AE2F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74681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69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69" y="2705328"/>
            <a:ext cx="10361851" cy="1510066"/>
          </a:xfrm>
        </p:spPr>
        <p:txBody>
          <a:bodyPr lIns="52121" rIns="5212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4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45" rIns="21345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208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35A8B4-72BB-4F7F-9127-DED9BC01ECAA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54FF5D-34F0-4AC7-B5A2-6456F9D5F3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962595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88"/>
            <a:ext cx="7010400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6" tIns="53405" rIns="106776" bIns="534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07" y="5361020"/>
            <a:ext cx="2063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6" tIns="53405" rIns="106776" bIns="534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68" y="5818188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6" tIns="53405" rIns="106776" bIns="534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2" y="6219857"/>
            <a:ext cx="6348413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6" tIns="53405" rIns="106776" bIns="534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25"/>
            <a:ext cx="2950080" cy="1582985"/>
          </a:xfrm>
        </p:spPr>
        <p:txBody>
          <a:bodyPr lIns="53405" rIns="53405" bIns="5340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736" rIns="53405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53" y="119986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66F515-43D0-4194-90A0-75113CE321EC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CC2762-33B0-4CFF-91CD-B3F2F7AA657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232026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A929B8-A34E-48A4-8603-FBD58A75DDAC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8D995E-2732-4981-B863-D79751A12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84450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70" y="91469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8" y="91469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909200-1F22-4442-B9C9-0C33188B21BD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B818AD-AAB7-46A1-9BDE-6E5665C939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28810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3802" y="1122626"/>
            <a:ext cx="9142810" cy="2388153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64924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275501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745" y="1710134"/>
            <a:ext cx="10514231" cy="285339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745" y="4590526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042710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10449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2" y="365210"/>
            <a:ext cx="10514231" cy="1325870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682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682" y="2505655"/>
            <a:ext cx="5157116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1400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1400" y="2505655"/>
            <a:ext cx="5182513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631607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35182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79" y="192067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7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289612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2" y="457309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2513" y="987657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82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64276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2" y="457309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2513" y="987657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82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75883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03486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727668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3802" y="1122624"/>
            <a:ext cx="9142810" cy="2388153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08536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315203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743" y="1710134"/>
            <a:ext cx="10514231" cy="285339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743" y="4590526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40872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508286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0" y="365210"/>
            <a:ext cx="10514231" cy="1325870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680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680" y="2505655"/>
            <a:ext cx="5157116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1398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1398" y="2505655"/>
            <a:ext cx="5182513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4623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21" tIns="0" rIns="5212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735" y="1860192"/>
            <a:ext cx="5388333" cy="654994"/>
          </a:xfrm>
        </p:spPr>
        <p:txBody>
          <a:bodyPr lIns="52121" tIns="0" rIns="5212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735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45522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42511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0" y="457307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2513" y="987655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80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646676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0" y="457307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2513" y="987655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80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14263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093465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22.12.2022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137130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30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303"/>
          <a:lstStyle>
            <a:lvl1pPr marL="0" marR="53641" indent="0" algn="r">
              <a:buNone/>
              <a:defRPr>
                <a:solidFill>
                  <a:schemeClr val="tx1"/>
                </a:solidFill>
              </a:defRPr>
            </a:lvl1pPr>
            <a:lvl2pPr marL="536225" indent="0" algn="ctr">
              <a:buNone/>
            </a:lvl2pPr>
            <a:lvl3pPr marL="1072453" indent="0" algn="ctr">
              <a:buNone/>
            </a:lvl3pPr>
            <a:lvl4pPr marL="1608696" indent="0" algn="ctr">
              <a:buNone/>
            </a:lvl4pPr>
            <a:lvl5pPr marL="2144903" indent="0" algn="ctr">
              <a:buNone/>
            </a:lvl5pPr>
            <a:lvl6pPr marL="2681150" indent="0" algn="ctr">
              <a:buNone/>
            </a:lvl6pPr>
            <a:lvl7pPr marL="3217400" indent="0" algn="ctr">
              <a:buNone/>
            </a:lvl7pPr>
            <a:lvl8pPr marL="3753634" indent="0" algn="ctr">
              <a:buNone/>
            </a:lvl8pPr>
            <a:lvl9pPr marL="428985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15069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000367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300" rIns="5330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63650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54385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72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8"/>
            <a:ext cx="5386216" cy="659503"/>
          </a:xfrm>
        </p:spPr>
        <p:txBody>
          <a:bodyPr lIns="53300" tIns="0" rIns="5330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300" tIns="0" rIns="5330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554734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111687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453567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03" rIns="21303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54159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67" tIns="53300" rIns="106567" bIns="533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67" tIns="53300" rIns="106567" bIns="533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67" tIns="53300" rIns="106567" bIns="533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67" tIns="53300" rIns="106567" bIns="533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300" rIns="53300" bIns="5330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90" rIns="5330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338776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972945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7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7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50633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96" y="51457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96" y="1676820"/>
            <a:ext cx="3657123" cy="4573059"/>
          </a:xfrm>
        </p:spPr>
        <p:txBody>
          <a:bodyPr lIns="20760" rIns="2076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221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628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60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90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65"/>
            <a:ext cx="2950080" cy="1582985"/>
          </a:xfrm>
        </p:spPr>
        <p:txBody>
          <a:bodyPr lIns="52121" rIns="52121" bIns="5212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47" y="2829470"/>
            <a:ext cx="2946015" cy="2179826"/>
          </a:xfrm>
        </p:spPr>
        <p:txBody>
          <a:bodyPr lIns="72871" rIns="5212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61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12/22/2022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297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77" y="704902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2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77" y="193521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32" tIns="52121" rIns="104232" bIns="5212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74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260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452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37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480" indent="-24561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004" indent="-21353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291" indent="-21353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2599" indent="-21353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8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6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2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0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287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67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04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297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77" y="704902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0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77" y="193521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81" tIns="52101" rIns="104181" bIns="521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74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2" y="203260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1280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320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588" indent="-24550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027" indent="-21344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179" indent="-21344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1347" indent="-21344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5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1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7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2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9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14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50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86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68" y="-6350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6" tIns="53405" rIns="106776" bIns="534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2" y="-6350"/>
            <a:ext cx="6348413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6" tIns="53405" rIns="106776" bIns="534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2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0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2" y="1935195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776" tIns="53405" rIns="106776" bIns="5340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600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7791E4B-0DC3-4161-BBF4-179F16489A94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8FD9238-15E2-47EA-BEE7-1B8229506E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400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7241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953" r:id="rId1"/>
    <p:sldLayoutId id="2147514954" r:id="rId2"/>
    <p:sldLayoutId id="2147514955" r:id="rId3"/>
    <p:sldLayoutId id="2147514956" r:id="rId4"/>
    <p:sldLayoutId id="2147514957" r:id="rId5"/>
    <p:sldLayoutId id="2147514958" r:id="rId6"/>
    <p:sldLayoutId id="2147514959" r:id="rId7"/>
    <p:sldLayoutId id="2147514960" r:id="rId8"/>
    <p:sldLayoutId id="2147514961" r:id="rId9"/>
    <p:sldLayoutId id="2147514962" r:id="rId10"/>
    <p:sldLayoutId id="21475149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96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92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88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984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638" indent="-2746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025" indent="-24288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875" indent="-2428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725" indent="-2000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9575" indent="-2000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9013" indent="-24685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649" indent="-21464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605" indent="-21464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7566" indent="-21464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58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316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7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63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9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95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61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26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094" y="365210"/>
            <a:ext cx="10514231" cy="1325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094" y="1826048"/>
            <a:ext cx="10514231" cy="435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094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22.12.2022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05936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157" r:id="rId1"/>
    <p:sldLayoutId id="2147515158" r:id="rId2"/>
    <p:sldLayoutId id="2147515159" r:id="rId3"/>
    <p:sldLayoutId id="2147515160" r:id="rId4"/>
    <p:sldLayoutId id="2147515161" r:id="rId5"/>
    <p:sldLayoutId id="2147515162" r:id="rId6"/>
    <p:sldLayoutId id="2147515163" r:id="rId7"/>
    <p:sldLayoutId id="2147515164" r:id="rId8"/>
    <p:sldLayoutId id="2147515165" r:id="rId9"/>
    <p:sldLayoutId id="2147515166" r:id="rId10"/>
    <p:sldLayoutId id="214751516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092" y="365210"/>
            <a:ext cx="10514231" cy="1325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092" y="1826048"/>
            <a:ext cx="10514231" cy="435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092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22.12.2022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42236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169" r:id="rId1"/>
    <p:sldLayoutId id="2147515170" r:id="rId2"/>
    <p:sldLayoutId id="2147515171" r:id="rId3"/>
    <p:sldLayoutId id="2147515172" r:id="rId4"/>
    <p:sldLayoutId id="2147515173" r:id="rId5"/>
    <p:sldLayoutId id="2147515174" r:id="rId6"/>
    <p:sldLayoutId id="2147515175" r:id="rId7"/>
    <p:sldLayoutId id="2147515176" r:id="rId8"/>
    <p:sldLayoutId id="2147515177" r:id="rId9"/>
    <p:sldLayoutId id="2147515178" r:id="rId10"/>
    <p:sldLayoutId id="214751517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67" tIns="53300" rIns="106567" bIns="533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67" tIns="53300" rIns="106567" bIns="533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30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67" tIns="53300" rIns="106567" bIns="533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12/22/2022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8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52077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181" r:id="rId1"/>
    <p:sldLayoutId id="2147515182" r:id="rId2"/>
    <p:sldLayoutId id="2147515183" r:id="rId3"/>
    <p:sldLayoutId id="2147515184" r:id="rId4"/>
    <p:sldLayoutId id="2147515185" r:id="rId5"/>
    <p:sldLayoutId id="2147515186" r:id="rId6"/>
    <p:sldLayoutId id="2147515187" r:id="rId7"/>
    <p:sldLayoutId id="2147515188" r:id="rId8"/>
    <p:sldLayoutId id="2147515189" r:id="rId9"/>
    <p:sldLayoutId id="2147515190" r:id="rId10"/>
    <p:sldLayoutId id="214751519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4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1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41" indent="-27134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533" indent="-2396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240" indent="-2396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943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650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661" indent="-24669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157" indent="-21450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901" indent="-21450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650" indent="-21450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2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4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6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9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1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6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8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gi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23.png"/><Relationship Id="rId5" Type="http://schemas.openxmlformats.org/officeDocument/2006/relationships/image" Target="../media/image22.jpeg"/><Relationship Id="rId4" Type="http://schemas.openxmlformats.org/officeDocument/2006/relationships/image" Target="../media/image21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171" indent="-285457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802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523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239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961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8686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5402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133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60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60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60" y="21434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60" y="664529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60" y="6573913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60" y="6502447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98" y="2291468"/>
            <a:ext cx="12190413" cy="1291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5917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23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декабря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75917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5917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18" y="383833"/>
            <a:ext cx="12171715" cy="706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5917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9" y="45007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610" y="239395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ОТРАВЛЕНИЕМ УГАРНЫМ ГАЗОМ ЗА 2022 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24" y="789042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42" y="1768522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42" y="1206569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9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3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40" y="1466897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200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869" y="6045211"/>
            <a:ext cx="2132013" cy="583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319" y="6222824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28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35001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68373" y="1507371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58001"/>
              <a:ext cx="9636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705523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36832"/>
              <a:ext cx="739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81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28781"/>
              <a:ext cx="8794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5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0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0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20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13789"/>
              <a:ext cx="866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1" y="366266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0860"/>
              <a:ext cx="5207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57305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7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395408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76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512889" y="5548904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8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5549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зарегистрирован </a:t>
              </a:r>
              <a:endParaRPr lang="ru-RU" altLang="ru-RU" sz="1700" b="1" dirty="0">
                <a:solidFill>
                  <a:srgbClr val="000000"/>
                </a:solidFill>
              </a:endParaRPr>
            </a:p>
            <a:p>
              <a:pPr algn="ctr" defTabSz="1035549"/>
              <a:r>
                <a:rPr lang="ru-RU" altLang="ru-RU" sz="1700" b="1" smtClean="0">
                  <a:solidFill>
                    <a:srgbClr val="FF0000"/>
                  </a:solidFill>
                </a:rPr>
                <a:t>42</a:t>
              </a:r>
              <a:r>
                <a:rPr lang="ru-RU" altLang="ru-RU" sz="1700" b="1" smtClean="0">
                  <a:solidFill>
                    <a:srgbClr val="000000"/>
                  </a:solidFill>
                </a:rPr>
                <a:t> случая 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отравления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6" y="4003617"/>
            <a:ext cx="356600" cy="32045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703756" y="462865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6651406" y="540025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noFill/>
          <a:ln w="12700" algn="ctr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" name="Полилиния 57"/>
          <p:cNvSpPr/>
          <p:nvPr/>
        </p:nvSpPr>
        <p:spPr>
          <a:xfrm>
            <a:off x="2147905" y="3027374"/>
            <a:ext cx="758825" cy="9413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958" tIns="45485" rIns="90958" bIns="4548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939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617" indent="-2856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488" indent="-22849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9483" indent="-22849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6478" indent="-22849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3475" indent="-22849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0467" indent="-22849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7464" indent="-22849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4459" indent="-22849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ADDC12EA-C662-44E6-98F3-439FD66BBF56}" type="slidenum">
              <a:rPr lang="en-US" sz="1200">
                <a:solidFill>
                  <a:srgbClr val="006BB7"/>
                </a:solidFill>
              </a:rPr>
              <a:pPr eaLnBrk="1" hangingPunct="1"/>
              <a:t>11</a:t>
            </a:fld>
            <a:endParaRPr lang="en-US" sz="1200">
              <a:solidFill>
                <a:srgbClr val="006BB7"/>
              </a:solidFill>
            </a:endParaRPr>
          </a:p>
        </p:txBody>
      </p:sp>
      <p:sp>
        <p:nvSpPr>
          <p:cNvPr id="5939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11" tIns="38117" rIns="76211" bIns="38117"/>
          <a:lstStyle/>
          <a:p>
            <a:pPr defTabSz="899709"/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8319160" y="2776565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00" tIns="38154" rIns="76300" bIns="38154" anchor="ctr"/>
          <a:lstStyle/>
          <a:p>
            <a:pPr algn="ctr" defTabSz="912802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00" tIns="38154" rIns="76300" bIns="38154" anchor="ctr"/>
          <a:lstStyle/>
          <a:p>
            <a:pPr algn="ctr" defTabSz="912802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grpSp>
        <p:nvGrpSpPr>
          <p:cNvPr id="59405" name="Группа 101"/>
          <p:cNvGrpSpPr>
            <a:grpSpLocks/>
          </p:cNvGrpSpPr>
          <p:nvPr/>
        </p:nvGrpSpPr>
        <p:grpSpPr bwMode="auto">
          <a:xfrm>
            <a:off x="9869490" y="2449524"/>
            <a:ext cx="2246312" cy="2505075"/>
            <a:chOff x="487379" y="7592966"/>
            <a:chExt cx="5186018" cy="2110614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535023" y="7635767"/>
              <a:ext cx="5138374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802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06" name="Прямоугольник 4"/>
          <p:cNvSpPr>
            <a:spLocks noChangeArrowheads="1"/>
          </p:cNvSpPr>
          <p:nvPr/>
        </p:nvSpPr>
        <p:spPr bwMode="auto">
          <a:xfrm>
            <a:off x="9933005" y="2817818"/>
            <a:ext cx="2151063" cy="810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68" tIns="35668" rIns="35668" bIns="35668">
            <a:spAutoFit/>
          </a:bodyPr>
          <a:lstStyle/>
          <a:p>
            <a:pPr algn="ctr" defTabSz="899709"/>
            <a:r>
              <a:rPr lang="ru-RU" altLang="ru-RU" sz="1200">
                <a:solidFill>
                  <a:srgbClr val="000000"/>
                </a:solidFill>
              </a:rPr>
              <a:t>ФУНКЦИОНИРУЮТ </a:t>
            </a:r>
          </a:p>
          <a:p>
            <a:pPr algn="ctr" defTabSz="899709"/>
            <a:r>
              <a:rPr lang="ru-RU" altLang="ru-RU" sz="1200">
                <a:solidFill>
                  <a:srgbClr val="000000"/>
                </a:solidFill>
              </a:rPr>
              <a:t>ЧЕТЫРЕ ЛЕДОВЫЕ ПЕРЕПРАВЫ</a:t>
            </a:r>
          </a:p>
          <a:p>
            <a:pPr algn="ctr" defTabSz="899709"/>
            <a:r>
              <a:rPr lang="ru-RU" altLang="ru-RU" sz="1200">
                <a:solidFill>
                  <a:srgbClr val="000000"/>
                </a:solidFill>
              </a:rPr>
              <a:t> </a:t>
            </a:r>
          </a:p>
        </p:txBody>
      </p:sp>
      <p:grpSp>
        <p:nvGrpSpPr>
          <p:cNvPr id="59407" name="Группа 2"/>
          <p:cNvGrpSpPr>
            <a:grpSpLocks/>
          </p:cNvGrpSpPr>
          <p:nvPr/>
        </p:nvGrpSpPr>
        <p:grpSpPr bwMode="auto">
          <a:xfrm>
            <a:off x="9869496" y="5078424"/>
            <a:ext cx="2320925" cy="1628775"/>
            <a:chOff x="9867900" y="788988"/>
            <a:chExt cx="2323306" cy="1627187"/>
          </a:xfrm>
        </p:grpSpPr>
        <p:grpSp>
          <p:nvGrpSpPr>
            <p:cNvPr id="59456" name="Группа 101"/>
            <p:cNvGrpSpPr>
              <a:grpSpLocks/>
            </p:cNvGrpSpPr>
            <p:nvPr/>
          </p:nvGrpSpPr>
          <p:grpSpPr bwMode="auto">
            <a:xfrm>
              <a:off x="9867900" y="788988"/>
              <a:ext cx="2263775" cy="1627187"/>
              <a:chOff x="517062" y="7636898"/>
              <a:chExt cx="5186018" cy="2066682"/>
            </a:xfrm>
          </p:grpSpPr>
          <p:sp>
            <p:nvSpPr>
              <p:cNvPr id="14" name="Прямоугольник 13"/>
              <p:cNvSpPr/>
              <p:nvPr/>
            </p:nvSpPr>
            <p:spPr>
              <a:xfrm>
                <a:off x="535263" y="7636898"/>
                <a:ext cx="5140371" cy="206668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2802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59459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5"/>
                <a:ext cx="5186018" cy="27876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3" name="Прямоугольник 12"/>
            <p:cNvSpPr/>
            <p:nvPr/>
          </p:nvSpPr>
          <p:spPr>
            <a:xfrm>
              <a:off x="10617969" y="1210851"/>
              <a:ext cx="1573237" cy="153738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579">
                <a:defRPr/>
              </a:pPr>
              <a:r>
                <a:rPr lang="ru-RU" sz="1000" kern="0" dirty="0">
                  <a:solidFill>
                    <a:prstClr val="black"/>
                  </a:solidFill>
                  <a:cs typeface="Times New Roman" pitchFamily="18" charset="0"/>
                </a:rPr>
                <a:t>Ледовая переправа</a:t>
              </a:r>
            </a:p>
          </p:txBody>
        </p:sp>
      </p:grpSp>
      <p:grpSp>
        <p:nvGrpSpPr>
          <p:cNvPr id="59408" name="Группа 101"/>
          <p:cNvGrpSpPr>
            <a:grpSpLocks/>
          </p:cNvGrpSpPr>
          <p:nvPr/>
        </p:nvGrpSpPr>
        <p:grpSpPr bwMode="auto">
          <a:xfrm>
            <a:off x="9869505" y="788988"/>
            <a:ext cx="2262187" cy="1627187"/>
            <a:chOff x="517062" y="7636898"/>
            <a:chExt cx="5186018" cy="2066682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535257" y="7636898"/>
              <a:ext cx="5138708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802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59409" name="Rectangle 112"/>
          <p:cNvSpPr>
            <a:spLocks noChangeArrowheads="1"/>
          </p:cNvSpPr>
          <p:nvPr/>
        </p:nvSpPr>
        <p:spPr bwMode="auto">
          <a:xfrm>
            <a:off x="10331467" y="5491163"/>
            <a:ext cx="106363" cy="2365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936" tIns="45465" rIns="90936" bIns="45465" anchor="ctr"/>
          <a:lstStyle/>
          <a:p>
            <a:pPr defTabSz="899709"/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1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0613" y="5489586"/>
            <a:ext cx="328612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Полилиния 20"/>
          <p:cNvSpPr/>
          <p:nvPr/>
        </p:nvSpPr>
        <p:spPr>
          <a:xfrm>
            <a:off x="1379541" y="2505075"/>
            <a:ext cx="1793874" cy="1119188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324" tIns="38662" rIns="77324" bIns="38662" anchor="ctr"/>
          <a:lstStyle/>
          <a:p>
            <a:pPr algn="ctr" defTabSz="912802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909639" y="2660160"/>
            <a:ext cx="127158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802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4" name="Прямоугольник 23"/>
          <p:cNvSpPr>
            <a:spLocks/>
          </p:cNvSpPr>
          <p:nvPr/>
        </p:nvSpPr>
        <p:spPr>
          <a:xfrm>
            <a:off x="671512" y="3140368"/>
            <a:ext cx="127317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802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9414" name="Line 251"/>
          <p:cNvSpPr>
            <a:spLocks noChangeShapeType="1"/>
          </p:cNvSpPr>
          <p:nvPr/>
        </p:nvSpPr>
        <p:spPr bwMode="auto">
          <a:xfrm flipH="1">
            <a:off x="455613" y="4016386"/>
            <a:ext cx="0" cy="148431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240" tIns="54125" rIns="108240" bIns="54125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15" name="Line 250"/>
          <p:cNvSpPr>
            <a:spLocks noChangeShapeType="1"/>
          </p:cNvSpPr>
          <p:nvPr/>
        </p:nvSpPr>
        <p:spPr bwMode="auto">
          <a:xfrm flipV="1">
            <a:off x="455616" y="3040063"/>
            <a:ext cx="1846262" cy="976312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240" tIns="54125" rIns="108240" bIns="54125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16" name="AutoShape 84"/>
          <p:cNvSpPr>
            <a:spLocks noChangeArrowheads="1"/>
          </p:cNvSpPr>
          <p:nvPr/>
        </p:nvSpPr>
        <p:spPr bwMode="auto">
          <a:xfrm>
            <a:off x="438150" y="925513"/>
            <a:ext cx="2154238" cy="1241425"/>
          </a:xfrm>
          <a:prstGeom prst="wedgeRectCallout">
            <a:avLst>
              <a:gd name="adj1" fmla="val 34000"/>
              <a:gd name="adj2" fmla="val 115921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998" tIns="61956" rIns="123998" bIns="61956"/>
          <a:lstStyle/>
          <a:p>
            <a:pPr lvl="0" algn="ctr" defTabSz="1050925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</a:t>
            </a:r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направлении              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г. Зеленодольск – </a:t>
            </a:r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п.г.т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. Н.Вязовые, грузоподъемность          2,5 т, режим работы круглосуточный.</a:t>
            </a:r>
            <a:endParaRPr lang="ru-RU" altLang="ru-RU" baseline="-25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594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7" t="9119" r="52727" b="15724"/>
          <a:stretch>
            <a:fillRect/>
          </a:stretch>
        </p:blipFill>
        <p:spPr bwMode="auto">
          <a:xfrm>
            <a:off x="544517" y="4062413"/>
            <a:ext cx="2003425" cy="143827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20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</a:p>
        </p:txBody>
      </p:sp>
      <p:sp>
        <p:nvSpPr>
          <p:cNvPr id="44" name="Прямоугольник 43"/>
          <p:cNvSpPr>
            <a:spLocks noChangeAspect="1"/>
          </p:cNvSpPr>
          <p:nvPr/>
        </p:nvSpPr>
        <p:spPr>
          <a:xfrm>
            <a:off x="10125092" y="1768486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46" name="Прямоугольник 45"/>
          <p:cNvSpPr>
            <a:spLocks noChangeAspect="1"/>
          </p:cNvSpPr>
          <p:nvPr/>
        </p:nvSpPr>
        <p:spPr>
          <a:xfrm>
            <a:off x="10131433" y="2066936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48" name="Прямоугольник 47"/>
          <p:cNvSpPr>
            <a:spLocks noChangeAspect="1"/>
          </p:cNvSpPr>
          <p:nvPr/>
        </p:nvSpPr>
        <p:spPr>
          <a:xfrm>
            <a:off x="10125092" y="120651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50" name="Прямоугольник 49"/>
          <p:cNvSpPr>
            <a:spLocks noChangeAspect="1"/>
          </p:cNvSpPr>
          <p:nvPr/>
        </p:nvSpPr>
        <p:spPr>
          <a:xfrm>
            <a:off x="10125083" y="1495436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10490217" y="146686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59431" name="AutoShape 84"/>
          <p:cNvSpPr>
            <a:spLocks noChangeArrowheads="1"/>
          </p:cNvSpPr>
          <p:nvPr/>
        </p:nvSpPr>
        <p:spPr bwMode="auto">
          <a:xfrm>
            <a:off x="2686050" y="925513"/>
            <a:ext cx="2389188" cy="1241425"/>
          </a:xfrm>
          <a:prstGeom prst="wedgeRectCallout">
            <a:avLst>
              <a:gd name="adj1" fmla="val -47116"/>
              <a:gd name="adj2" fmla="val 110213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904" tIns="72900" rIns="145904" bIns="72900"/>
          <a:lstStyle/>
          <a:p>
            <a:pPr algn="ctr" defTabSz="1045695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2867027" y="2471537"/>
            <a:ext cx="1338263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025650" y="3226104"/>
            <a:ext cx="1462088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59434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946" y="2840038"/>
            <a:ext cx="342899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5" name="Rectangle 112"/>
          <p:cNvSpPr>
            <a:spLocks noChangeArrowheads="1"/>
          </p:cNvSpPr>
          <p:nvPr/>
        </p:nvSpPr>
        <p:spPr bwMode="auto">
          <a:xfrm>
            <a:off x="2755900" y="2851150"/>
            <a:ext cx="111126" cy="31115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344" tIns="63672" rIns="127344" bIns="63672" anchor="ctr"/>
          <a:lstStyle/>
          <a:p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36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284" y="2809875"/>
            <a:ext cx="34131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7" name="Rectangle 112"/>
          <p:cNvSpPr>
            <a:spLocks noChangeArrowheads="1"/>
          </p:cNvSpPr>
          <p:nvPr/>
        </p:nvSpPr>
        <p:spPr bwMode="auto">
          <a:xfrm>
            <a:off x="2309816" y="2822575"/>
            <a:ext cx="109536" cy="31115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344" tIns="63672" rIns="127344" bIns="63672" anchor="ctr"/>
          <a:lstStyle/>
          <a:p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sp>
        <p:nvSpPr>
          <p:cNvPr id="59438" name="Line 251"/>
          <p:cNvSpPr>
            <a:spLocks noChangeShapeType="1"/>
          </p:cNvSpPr>
          <p:nvPr/>
        </p:nvSpPr>
        <p:spPr bwMode="auto">
          <a:xfrm>
            <a:off x="4799013" y="4043374"/>
            <a:ext cx="0" cy="15271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344" tIns="63672" rIns="127344" bIns="63672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59439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2727" y="4065588"/>
            <a:ext cx="1978025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40" name="Line 250"/>
          <p:cNvSpPr>
            <a:spLocks noChangeShapeType="1"/>
          </p:cNvSpPr>
          <p:nvPr/>
        </p:nvSpPr>
        <p:spPr bwMode="auto">
          <a:xfrm flipH="1" flipV="1">
            <a:off x="2886075" y="3071813"/>
            <a:ext cx="1912938" cy="100647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240" tIns="54125" rIns="108240" bIns="54125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1" name="Полилиния 60"/>
          <p:cNvSpPr/>
          <p:nvPr/>
        </p:nvSpPr>
        <p:spPr>
          <a:xfrm rot="21444411">
            <a:off x="5902328" y="2649549"/>
            <a:ext cx="1162050" cy="8096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999" tIns="45505" rIns="90999" bIns="45505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975483" y="3278188"/>
            <a:ext cx="1858963" cy="201612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59444" name="Rectangle 112"/>
          <p:cNvSpPr>
            <a:spLocks noChangeArrowheads="1"/>
          </p:cNvSpPr>
          <p:nvPr/>
        </p:nvSpPr>
        <p:spPr bwMode="auto">
          <a:xfrm>
            <a:off x="6750055" y="3140086"/>
            <a:ext cx="98425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359" tIns="63680" rIns="127359" bIns="63680" anchor="ctr"/>
          <a:lstStyle/>
          <a:p>
            <a:endParaRPr lang="ru-RU" altLang="ru-RU" sz="1300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45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432" y="3136911"/>
            <a:ext cx="30162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" name="Прямоугольник 64"/>
          <p:cNvSpPr/>
          <p:nvPr/>
        </p:nvSpPr>
        <p:spPr>
          <a:xfrm>
            <a:off x="6103939" y="2751134"/>
            <a:ext cx="1173162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  <p:pic>
        <p:nvPicPr>
          <p:cNvPr id="5944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7316788" y="4073525"/>
            <a:ext cx="2005012" cy="1462088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50" name="Line 250"/>
          <p:cNvSpPr>
            <a:spLocks noChangeShapeType="1"/>
          </p:cNvSpPr>
          <p:nvPr/>
        </p:nvSpPr>
        <p:spPr bwMode="auto">
          <a:xfrm flipH="1" flipV="1">
            <a:off x="6823091" y="3403600"/>
            <a:ext cx="454025" cy="67468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382" tIns="63692" rIns="127382" bIns="63692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51" name="Line 251"/>
          <p:cNvSpPr>
            <a:spLocks noChangeShapeType="1"/>
          </p:cNvSpPr>
          <p:nvPr/>
        </p:nvSpPr>
        <p:spPr bwMode="auto">
          <a:xfrm>
            <a:off x="7277101" y="4078288"/>
            <a:ext cx="0" cy="1506537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382" tIns="63692" rIns="127382" bIns="63692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52" name="AutoShape 84"/>
          <p:cNvSpPr>
            <a:spLocks noChangeArrowheads="1"/>
          </p:cNvSpPr>
          <p:nvPr/>
        </p:nvSpPr>
        <p:spPr bwMode="auto">
          <a:xfrm>
            <a:off x="7466030" y="925513"/>
            <a:ext cx="2144711" cy="1241425"/>
          </a:xfrm>
          <a:prstGeom prst="wedgeRectCallout">
            <a:avLst>
              <a:gd name="adj1" fmla="val -79944"/>
              <a:gd name="adj2" fmla="val 13735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839" tIns="72869" rIns="145839" bIns="72869"/>
          <a:lstStyle/>
          <a:p>
            <a:pPr algn="ctr" defTabSz="899709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691491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7960" y="789042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42" y="1768522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42" y="1206569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9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3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97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7960" y="5772200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92" y="6003938"/>
            <a:ext cx="1792287" cy="75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358" y="6055779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17808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613355" y="2815626"/>
              <a:ext cx="95864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668" y="896998"/>
            <a:ext cx="9067801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водных объектах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погибло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86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7960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3041" y="2784499"/>
            <a:ext cx="2038351" cy="11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УВЕЛИЧИВАЕТСЯ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633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88" y="363402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242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/1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71" y="36296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899939" y="311571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808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632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4031" y="28901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8009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67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078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371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619" y="326604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242" y="317123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2960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09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079" y="241117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896" y="346106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504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451" y="500361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39" y="1335410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6031" y="520199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543" y="45313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368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659" y="416541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456" y="407388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4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 flipH="1">
            <a:off x="1515289" y="374651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50" name="Овал 249"/>
          <p:cNvSpPr>
            <a:spLocks noChangeAspect="1"/>
          </p:cNvSpPr>
          <p:nvPr/>
        </p:nvSpPr>
        <p:spPr>
          <a:xfrm flipH="1">
            <a:off x="2700744" y="404369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РИСКОМ ПРОВАЛА ПОД ЛЕД ВОДОЕМОВ)  </a:t>
            </a:r>
          </a:p>
        </p:txBody>
      </p:sp>
      <p:sp>
        <p:nvSpPr>
          <p:cNvPr id="450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383" tIns="38203" rIns="76383" bIns="38203"/>
          <a:lstStyle/>
          <a:p>
            <a:endParaRPr lang="ru-RU" altLang="ru-RU" smtClean="0">
              <a:solidFill>
                <a:srgbClr val="0070C0"/>
              </a:solidFill>
            </a:endParaRPr>
          </a:p>
        </p:txBody>
      </p:sp>
      <p:pic>
        <p:nvPicPr>
          <p:cNvPr id="4506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95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77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5" y="273801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6" y="3089392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43" y="1524404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2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65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75" y="2482227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7" y="1467738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4" y="4017426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6" y="277658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03" y="443316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43" y="206530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8" y="158636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99" y="2904882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528" y="266874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0" y="1460500"/>
            <a:ext cx="869950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838"/>
            <a:ext cx="638175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307"/>
            <a:ext cx="877888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70175"/>
            <a:ext cx="638175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38" y="2538445"/>
            <a:ext cx="963612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907" y="3679825"/>
            <a:ext cx="519113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70" y="4679982"/>
            <a:ext cx="739775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407" y="2797207"/>
            <a:ext cx="735013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4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7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2" y="3710020"/>
            <a:ext cx="881063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50" y="2589154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51581" y="2906470"/>
            <a:ext cx="741362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82" y="2946400"/>
            <a:ext cx="765175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35" y="408749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82" y="4467225"/>
            <a:ext cx="1009650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77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38" y="4398963"/>
            <a:ext cx="869950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0" y="4259295"/>
            <a:ext cx="10731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45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25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35" y="3527213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19" y="4910283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91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94" y="1768165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2" y="2822607"/>
            <a:ext cx="879475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295"/>
            <a:ext cx="882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5" y="3636995"/>
            <a:ext cx="879475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270"/>
            <a:ext cx="52070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57" y="4357720"/>
            <a:ext cx="636588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10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9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278997" y="4621522"/>
            <a:ext cx="136499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68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21" y="4910251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98" y="4954220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70" y="5233988"/>
            <a:ext cx="738187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70024" y="5436673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25" y="2197132"/>
            <a:ext cx="963613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306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888" y="4011645"/>
            <a:ext cx="636587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20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82" y="4321207"/>
            <a:ext cx="6381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5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20" y="3376613"/>
            <a:ext cx="636587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7" y="2710679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624932" y="2589154"/>
            <a:ext cx="59690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820" y="4821270"/>
            <a:ext cx="957262" cy="3397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8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7995"/>
            <a:ext cx="674688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5" y="4927632"/>
            <a:ext cx="889000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82" y="3408363"/>
            <a:ext cx="1100138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0" y="1747870"/>
            <a:ext cx="777875" cy="33813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89491" y="3494420"/>
            <a:ext cx="13930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45" y="2798795"/>
            <a:ext cx="1482725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88" y="3005170"/>
            <a:ext cx="1136650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8" y="5130832"/>
            <a:ext cx="74136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2745"/>
            <a:ext cx="10096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0" y="1903413"/>
            <a:ext cx="490537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31181" y="3688809"/>
            <a:ext cx="101838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5" y="4456113"/>
            <a:ext cx="628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75" y="5826157"/>
            <a:ext cx="51752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575"/>
            <a:ext cx="831850" cy="338138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0" y="3836988"/>
            <a:ext cx="869950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45237" name="Группа 101"/>
          <p:cNvGrpSpPr>
            <a:grpSpLocks/>
          </p:cNvGrpSpPr>
          <p:nvPr/>
        </p:nvGrpSpPr>
        <p:grpSpPr bwMode="auto">
          <a:xfrm>
            <a:off x="9867932" y="2449545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5238" name="Прямоугольник 4"/>
          <p:cNvSpPr>
            <a:spLocks noChangeArrowheads="1"/>
          </p:cNvSpPr>
          <p:nvPr/>
        </p:nvSpPr>
        <p:spPr bwMode="auto">
          <a:xfrm>
            <a:off x="9932988" y="2817813"/>
            <a:ext cx="2151062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748" tIns="35748" rIns="35748" bIns="35748">
            <a:spAutoFit/>
          </a:bodyPr>
          <a:lstStyle/>
          <a:p>
            <a:pPr algn="ctr"/>
            <a:r>
              <a:rPr lang="ru-RU" altLang="ru-RU" sz="1200" smtClean="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45239" name="Группа 101"/>
          <p:cNvGrpSpPr>
            <a:grpSpLocks/>
          </p:cNvGrpSpPr>
          <p:nvPr/>
        </p:nvGrpSpPr>
        <p:grpSpPr bwMode="auto">
          <a:xfrm>
            <a:off x="9867905" y="5445157"/>
            <a:ext cx="2263775" cy="126206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4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35976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smtClean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13" y="5716620"/>
            <a:ext cx="1679575" cy="30797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073">
              <a:defRPr/>
            </a:pP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52" y="5728659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5244" name="Группа 101"/>
          <p:cNvGrpSpPr>
            <a:grpSpLocks/>
          </p:cNvGrpSpPr>
          <p:nvPr/>
        </p:nvGrpSpPr>
        <p:grpSpPr bwMode="auto">
          <a:xfrm>
            <a:off x="9867905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smtClean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7" y="176850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07" tIns="38211" rIns="76407" bIns="3821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8" y="1768507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25" y="2066957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07" tIns="38211" rIns="76407" bIns="3821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8" y="2082800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7" y="120653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23" tIns="38222" rIns="76423" bIns="3822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8" y="1238282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07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07" y="1495457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07" tIns="38211" rIns="76407" bIns="3821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00" y="1466882"/>
            <a:ext cx="1573213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87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45286" name="Rectangle 58"/>
          <p:cNvSpPr>
            <a:spLocks noChangeArrowheads="1"/>
          </p:cNvSpPr>
          <p:nvPr/>
        </p:nvSpPr>
        <p:spPr bwMode="auto">
          <a:xfrm>
            <a:off x="455613" y="896970"/>
            <a:ext cx="9067800" cy="369887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7140" tIns="53581" rIns="107140" bIns="53581">
            <a:spAutoFit/>
          </a:bodyPr>
          <a:lstStyle/>
          <a:p>
            <a:pPr algn="ctr" defTabSz="1036638"/>
            <a:r>
              <a:rPr lang="ru-RU" altLang="ru-RU" sz="1700" b="1" dirty="0" smtClean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107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 мест 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076296" y="3013889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918517" y="318388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2007356" y="274563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5910003" y="3594085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77" name="Овал 176"/>
          <p:cNvSpPr>
            <a:spLocks noChangeAspect="1"/>
          </p:cNvSpPr>
          <p:nvPr/>
        </p:nvSpPr>
        <p:spPr bwMode="auto">
          <a:xfrm>
            <a:off x="4713982" y="3935445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83" name="Овал 182"/>
          <p:cNvSpPr>
            <a:spLocks noChangeAspect="1"/>
          </p:cNvSpPr>
          <p:nvPr/>
        </p:nvSpPr>
        <p:spPr bwMode="auto">
          <a:xfrm>
            <a:off x="3064683" y="3633788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84" name="Овал 183"/>
          <p:cNvSpPr>
            <a:spLocks noChangeAspect="1"/>
          </p:cNvSpPr>
          <p:nvPr/>
        </p:nvSpPr>
        <p:spPr bwMode="auto">
          <a:xfrm>
            <a:off x="4169583" y="341354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086080" y="3314567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1272665" y="368715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6473156" y="388918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3902107" y="3208338"/>
            <a:ext cx="1273175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 bwMode="auto">
          <a:xfrm>
            <a:off x="4980400" y="223049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 bwMode="auto">
          <a:xfrm>
            <a:off x="5367314" y="3213203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3937833" y="412007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3643313" y="3849720"/>
            <a:ext cx="881062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613722" y="395646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732942" y="455917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2194726" y="4730649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218322" y="3214809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8864336" y="3147189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7576071" y="1857333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34113" y="265161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97831" y="249717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8141515" y="388918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Овал 141"/>
          <p:cNvSpPr>
            <a:spLocks noChangeAspect="1"/>
          </p:cNvSpPr>
          <p:nvPr/>
        </p:nvSpPr>
        <p:spPr bwMode="auto">
          <a:xfrm>
            <a:off x="7823845" y="469023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3843345" y="4958323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4940325" y="491025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6891750" y="467008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7614160" y="5507159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9017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50" y="59"/>
            <a:ext cx="12190413" cy="6270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/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20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2196" y="1372394"/>
            <a:ext cx="11891963" cy="2590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941" tIns="43451" rIns="86941" bIns="43451"/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</a:t>
            </a: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метеорологических явлений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с 18 часов 22 декабря до 18 часов 23 декабря 2022 года 	</a:t>
            </a:r>
          </a:p>
          <a:p>
            <a:pPr indent="542925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23 декабря 2022 года на территории Республики Татарстан и в г. Казани местами ожидаются:</a:t>
            </a:r>
          </a:p>
          <a:p>
            <a:pPr indent="542925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гололед;</a:t>
            </a:r>
          </a:p>
          <a:p>
            <a:pPr indent="542925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метель с ухудшением видимости до 1000 метров и менее;</a:t>
            </a:r>
          </a:p>
          <a:p>
            <a:pPr indent="542925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сильный юго-западный ветер порывами 15-17 м/с;</a:t>
            </a:r>
          </a:p>
          <a:p>
            <a:pPr indent="542925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на дорогах сильная гололедица, снежная каша. </a:t>
            </a:r>
            <a:endParaRPr lang="ru-RU" sz="1400" dirty="0">
              <a:solidFill>
                <a:srgbClr val="000000"/>
              </a:solidFill>
              <a:effectLst/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635992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840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39" name="Группа 1"/>
          <p:cNvGrpSpPr>
            <a:grpSpLocks/>
          </p:cNvGrpSpPr>
          <p:nvPr/>
        </p:nvGrpSpPr>
        <p:grpSpPr bwMode="auto">
          <a:xfrm>
            <a:off x="408449" y="1182615"/>
            <a:ext cx="9124949" cy="5494339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493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546"/>
              <a:ext cx="78958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392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1" y="2162236"/>
              <a:ext cx="60646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5" y="3682444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274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1" y="3750304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8333"/>
              <a:ext cx="127791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pitchFamily="34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9" y="3814261"/>
              <a:ext cx="107116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2" y="2924294"/>
              <a:ext cx="9412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5" y="4236241"/>
              <a:ext cx="132319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274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3" y="3060005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289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22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6" y="4381317"/>
              <a:ext cx="78564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69" y="4598157"/>
              <a:ext cx="144330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20" y="5141806"/>
              <a:ext cx="12444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6" y="5211239"/>
              <a:ext cx="91363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6" y="2037437"/>
              <a:ext cx="11893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6941"/>
              <a:ext cx="78368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19" y="43025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2" y="2599817"/>
              <a:ext cx="73445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481"/>
              <a:ext cx="15516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4" y="1455570"/>
              <a:ext cx="83290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6" y="4904693"/>
              <a:ext cx="109675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4" y="3383707"/>
              <a:ext cx="13566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6" y="5772834"/>
              <a:ext cx="9845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901"/>
              <a:ext cx="95892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090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6945"/>
              <a:ext cx="17051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3" y="2368154"/>
              <a:ext cx="10278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6093"/>
              <a:ext cx="182727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073"/>
              <a:ext cx="13980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1" y="3826743"/>
              <a:ext cx="108888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479"/>
              <a:ext cx="118733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59" y="3865330"/>
              <a:ext cx="1207025" cy="24195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8004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8" y="4440600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415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254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5" y="4527177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Аксубаево</a:t>
              </a:r>
            </a:p>
          </p:txBody>
        </p:sp>
      </p:grpSp>
      <p:sp>
        <p:nvSpPr>
          <p:cNvPr id="14340" name="Заголовок 1"/>
          <p:cNvSpPr txBox="1">
            <a:spLocks/>
          </p:cNvSpPr>
          <p:nvPr/>
        </p:nvSpPr>
        <p:spPr bwMode="auto">
          <a:xfrm>
            <a:off x="-11113" y="1594"/>
            <a:ext cx="12201526" cy="5969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(ПРОГНОСТИЧЕСКАЯ КАРТА ПРЕДУПРЕЖДЕНИЙ) </a:t>
            </a:r>
            <a:endParaRPr lang="ru-RU" dirty="0"/>
          </a:p>
        </p:txBody>
      </p:sp>
      <p:grpSp>
        <p:nvGrpSpPr>
          <p:cNvPr id="14341" name="Группа 234"/>
          <p:cNvGrpSpPr>
            <a:grpSpLocks/>
          </p:cNvGrpSpPr>
          <p:nvPr/>
        </p:nvGrpSpPr>
        <p:grpSpPr bwMode="auto">
          <a:xfrm>
            <a:off x="9867900" y="4312022"/>
            <a:ext cx="2273300" cy="2395178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073"/>
              <a:ext cx="4921221" cy="136415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61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1992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43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58" y="4755260"/>
            <a:ext cx="2212975" cy="195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43" name="Группа 101"/>
          <p:cNvGrpSpPr>
            <a:grpSpLocks/>
          </p:cNvGrpSpPr>
          <p:nvPr/>
        </p:nvGrpSpPr>
        <p:grpSpPr bwMode="auto">
          <a:xfrm>
            <a:off x="9867935" y="789023"/>
            <a:ext cx="2263775" cy="2166938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5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51" y="1705007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46" y="1685927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7000" y="2527308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96" y="2516235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51" y="1206558"/>
            <a:ext cx="292101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29" tIns="38224" rIns="76429" bIns="3822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46" y="1220794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24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207" y="2165383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835" y="2143175"/>
            <a:ext cx="1776413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7686499" y="1434403"/>
            <a:ext cx="709899" cy="107722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Агрызский</a:t>
            </a:r>
          </a:p>
        </p:txBody>
      </p:sp>
      <p:sp>
        <p:nvSpPr>
          <p:cNvPr id="160" name="Прямоугольник 159"/>
          <p:cNvSpPr/>
          <p:nvPr/>
        </p:nvSpPr>
        <p:spPr>
          <a:xfrm>
            <a:off x="1559806" y="2886623"/>
            <a:ext cx="3038475" cy="1457588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</a:t>
            </a:r>
            <a:r>
              <a:rPr lang="ru-RU" sz="3200" b="1" dirty="0" smtClean="0">
                <a:solidFill>
                  <a:srgbClr val="002060"/>
                </a:solidFill>
              </a:rPr>
              <a:t>1…-5,</a:t>
            </a:r>
            <a:endParaRPr lang="ru-RU" sz="32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0…+2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62" name="Прямая соединительная линия 161"/>
          <p:cNvCxnSpPr/>
          <p:nvPr/>
        </p:nvCxnSpPr>
        <p:spPr>
          <a:xfrm>
            <a:off x="1562892" y="36583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47" name="Прямоугольник 146"/>
          <p:cNvSpPr/>
          <p:nvPr/>
        </p:nvSpPr>
        <p:spPr>
          <a:xfrm>
            <a:off x="5590841" y="2886623"/>
            <a:ext cx="3038475" cy="1444135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lvl="0"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-2…-6,</a:t>
            </a:r>
            <a:endParaRPr lang="ru-RU" sz="3200" b="1" dirty="0">
              <a:solidFill>
                <a:srgbClr val="002060"/>
              </a:solidFill>
            </a:endParaRPr>
          </a:p>
          <a:p>
            <a:pPr lvl="0"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-</a:t>
            </a:r>
            <a:r>
              <a:rPr lang="ru-RU" sz="3200" b="1" dirty="0">
                <a:solidFill>
                  <a:srgbClr val="FF0000"/>
                </a:solidFill>
              </a:rPr>
              <a:t>1</a:t>
            </a:r>
            <a:r>
              <a:rPr lang="ru-RU" sz="3200" b="1" dirty="0" smtClean="0">
                <a:solidFill>
                  <a:srgbClr val="FF0000"/>
                </a:solidFill>
              </a:rPr>
              <a:t>…+2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50" name="Прямая соединительная линия 149"/>
          <p:cNvCxnSpPr/>
          <p:nvPr/>
        </p:nvCxnSpPr>
        <p:spPr>
          <a:xfrm>
            <a:off x="5593205" y="36583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5" name="Прямоугольник 184"/>
          <p:cNvSpPr/>
          <p:nvPr/>
        </p:nvSpPr>
        <p:spPr>
          <a:xfrm>
            <a:off x="3608848" y="4497487"/>
            <a:ext cx="3038475" cy="1392412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lvl="0"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-2…-5,</a:t>
            </a:r>
            <a:endParaRPr lang="ru-RU" sz="3200" b="1" dirty="0">
              <a:solidFill>
                <a:srgbClr val="002060"/>
              </a:solidFill>
            </a:endParaRPr>
          </a:p>
          <a:p>
            <a:pPr lvl="0"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0</a:t>
            </a:r>
            <a:r>
              <a:rPr lang="ru-RU" sz="3200" b="1" dirty="0" smtClean="0">
                <a:solidFill>
                  <a:srgbClr val="FF0000"/>
                </a:solidFill>
              </a:rPr>
              <a:t>…+2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215" name="Прямая соединительная линия 214"/>
          <p:cNvCxnSpPr/>
          <p:nvPr/>
        </p:nvCxnSpPr>
        <p:spPr>
          <a:xfrm>
            <a:off x="3608848" y="52585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4" name="Прямоугольник 113"/>
          <p:cNvSpPr/>
          <p:nvPr/>
        </p:nvSpPr>
        <p:spPr bwMode="auto">
          <a:xfrm>
            <a:off x="7686499" y="1434403"/>
            <a:ext cx="709899" cy="107722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Агрызский</a:t>
            </a:r>
          </a:p>
        </p:txBody>
      </p:sp>
      <p:sp>
        <p:nvSpPr>
          <p:cNvPr id="118" name="Прямоугольник 109"/>
          <p:cNvSpPr>
            <a:spLocks noChangeArrowheads="1"/>
          </p:cNvSpPr>
          <p:nvPr/>
        </p:nvSpPr>
        <p:spPr bwMode="auto">
          <a:xfrm>
            <a:off x="4788606" y="839002"/>
            <a:ext cx="4744791" cy="21964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59" tIns="0" rIns="91159" bIns="0">
            <a:spAutoFit/>
          </a:bodyPr>
          <a:lstStyle/>
          <a:p>
            <a:pPr algn="just"/>
            <a:r>
              <a:rPr lang="ru-RU" sz="1400" b="1" dirty="0" smtClean="0">
                <a:solidFill>
                  <a:srgbClr val="000000"/>
                </a:solidFill>
                <a:cs typeface="Arial" pitchFamily="34" charset="0"/>
              </a:rPr>
              <a:t>На дорогах </a:t>
            </a:r>
            <a:r>
              <a:rPr lang="ru-RU" sz="1400" b="1" dirty="0">
                <a:solidFill>
                  <a:srgbClr val="000000"/>
                </a:solidFill>
                <a:cs typeface="Arial" pitchFamily="34" charset="0"/>
              </a:rPr>
              <a:t>сильная гололедица, снежная каша</a:t>
            </a:r>
            <a:endParaRPr lang="ru-RU" sz="1400" b="1" dirty="0">
              <a:solidFill>
                <a:srgbClr val="000000"/>
              </a:solidFill>
              <a:cs typeface="Arial" pitchFamily="34" charset="0"/>
            </a:endParaRPr>
          </a:p>
        </p:txBody>
      </p:sp>
      <p:pic>
        <p:nvPicPr>
          <p:cNvPr id="119" name="Picture 2" descr="C:\Users\cuks-nach-mon\Desktop\214 (1)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814" y="838994"/>
            <a:ext cx="297199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9991" y="1148806"/>
            <a:ext cx="286013" cy="266097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7" name="Прямоугольник 109"/>
          <p:cNvSpPr>
            <a:spLocks noChangeArrowheads="1"/>
          </p:cNvSpPr>
          <p:nvPr/>
        </p:nvSpPr>
        <p:spPr bwMode="auto">
          <a:xfrm>
            <a:off x="4808700" y="1143802"/>
            <a:ext cx="4724690" cy="273739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705" tIns="28866" rIns="57705" bIns="28866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  <a:cs typeface="Times New Roman" pitchFamily="18" charset="0"/>
              </a:rPr>
              <a:t>Местами метель и сильный ветер порывами до </a:t>
            </a:r>
            <a:r>
              <a:rPr lang="ru-RU" sz="1400" b="1" dirty="0" smtClean="0">
                <a:solidFill>
                  <a:srgbClr val="000000"/>
                </a:solidFill>
                <a:cs typeface="Times New Roman" pitchFamily="18" charset="0"/>
              </a:rPr>
              <a:t>15-17 </a:t>
            </a:r>
            <a:r>
              <a:rPr lang="ru-RU" sz="1400" b="1" dirty="0" smtClean="0">
                <a:solidFill>
                  <a:srgbClr val="000000"/>
                </a:solidFill>
                <a:cs typeface="Times New Roman" pitchFamily="18" charset="0"/>
              </a:rPr>
              <a:t>м/с</a:t>
            </a:r>
            <a:endParaRPr lang="ru-RU" sz="14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121" name="Picture 2" descr="C:\Users\cuks-nach-mon\Desktop\216.gif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807" y="1524802"/>
            <a:ext cx="297198" cy="2678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2" name="Прямоугольник 109"/>
          <p:cNvSpPr>
            <a:spLocks noChangeArrowheads="1"/>
          </p:cNvSpPr>
          <p:nvPr/>
        </p:nvSpPr>
        <p:spPr bwMode="auto">
          <a:xfrm>
            <a:off x="4816832" y="1542125"/>
            <a:ext cx="4716558" cy="2308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59" tIns="0" rIns="91159" bIns="0">
            <a:spAutoFit/>
          </a:bodyPr>
          <a:lstStyle/>
          <a:p>
            <a:pPr algn="just"/>
            <a:r>
              <a:rPr lang="ru-RU" sz="1500" b="1" dirty="0" smtClean="0">
                <a:solidFill>
                  <a:srgbClr val="000000"/>
                </a:solidFill>
                <a:cs typeface="Arial" pitchFamily="34" charset="0"/>
              </a:rPr>
              <a:t>Гололед</a:t>
            </a:r>
            <a:endParaRPr lang="ru-RU" sz="1500" b="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2908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29161"/>
            <a:ext cx="12191718" cy="68198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35" name="Группа 434"/>
          <p:cNvGrpSpPr/>
          <p:nvPr/>
        </p:nvGrpSpPr>
        <p:grpSpPr>
          <a:xfrm>
            <a:off x="9598689" y="2296505"/>
            <a:ext cx="2973639" cy="3744489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50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19" y="4063712"/>
                    <a:ext cx="108906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порывам ветра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25243" y="2580595"/>
            <a:ext cx="2310223" cy="2055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Группа 3"/>
          <p:cNvGrpSpPr/>
          <p:nvPr/>
        </p:nvGrpSpPr>
        <p:grpSpPr>
          <a:xfrm>
            <a:off x="11459919" y="76648"/>
            <a:ext cx="625918" cy="526555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1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ПРЫВАМ ВЕТРА</a:t>
            </a:r>
            <a:endParaRPr lang="ru-RU" kern="1200" dirty="0" smtClean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ДРОЖЖАНОВСКОГО РАЙОНА РЕСПУБЛИКИ ТАТАРСТАН</a:t>
            </a: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23.12.2022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5" name="TextBox 10"/>
          <p:cNvSpPr txBox="1"/>
          <p:nvPr/>
        </p:nvSpPr>
        <p:spPr>
          <a:xfrm>
            <a:off x="5380224" y="2294645"/>
            <a:ext cx="1422030" cy="20333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solidFill>
                  <a:prstClr val="black"/>
                </a:solidFill>
              </a:rPr>
              <a:t>Дрожжановский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06" name="TextBox 23"/>
          <p:cNvSpPr txBox="1"/>
          <p:nvPr/>
        </p:nvSpPr>
        <p:spPr>
          <a:xfrm>
            <a:off x="5617762" y="2459811"/>
            <a:ext cx="476673" cy="245452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latin typeface="Calibri"/>
                <a:cs typeface="+mn-cs"/>
              </a:rPr>
              <a:t>1</a:t>
            </a:r>
            <a:endParaRPr lang="ru-RU" dirty="0">
              <a:latin typeface="Calibri"/>
              <a:cs typeface="+mn-cs"/>
            </a:endParaRPr>
          </a:p>
        </p:txBody>
      </p:sp>
      <p:sp>
        <p:nvSpPr>
          <p:cNvPr id="407" name="TextBox 23"/>
          <p:cNvSpPr txBox="1"/>
          <p:nvPr/>
        </p:nvSpPr>
        <p:spPr>
          <a:xfrm>
            <a:off x="6011218" y="2464561"/>
            <a:ext cx="65605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Calibri"/>
                <a:cs typeface="+mn-cs"/>
              </a:rPr>
              <a:t>15-17</a:t>
            </a:r>
            <a:endParaRPr lang="ru-RU" sz="900" dirty="0">
              <a:solidFill>
                <a:prstClr val="black"/>
              </a:solidFill>
              <a:latin typeface="Calibri"/>
              <a:cs typeface="+mn-cs"/>
            </a:endParaRPr>
          </a:p>
        </p:txBody>
      </p:sp>
      <p:sp>
        <p:nvSpPr>
          <p:cNvPr id="408" name="Скругленный прямоугольник 407"/>
          <p:cNvSpPr/>
          <p:nvPr/>
        </p:nvSpPr>
        <p:spPr>
          <a:xfrm>
            <a:off x="6254179" y="2647990"/>
            <a:ext cx="341554" cy="14744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48%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9" name="Прямоугольник 408"/>
          <p:cNvSpPr/>
          <p:nvPr/>
        </p:nvSpPr>
        <p:spPr bwMode="auto">
          <a:xfrm>
            <a:off x="5354104" y="2652959"/>
            <a:ext cx="882419" cy="13156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 fontAlgn="auto">
              <a:spcBef>
                <a:spcPts val="0"/>
              </a:spcBef>
              <a:spcAft>
                <a:spcPts val="0"/>
              </a:spcAft>
            </a:pPr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1002,3/314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0" name="Прямоугольник 409"/>
          <p:cNvSpPr/>
          <p:nvPr/>
        </p:nvSpPr>
        <p:spPr bwMode="auto">
          <a:xfrm>
            <a:off x="5354106" y="2817619"/>
            <a:ext cx="1235766" cy="166100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9987/20734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263382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65"/>
          <a:stretch/>
        </p:blipFill>
        <p:spPr bwMode="auto">
          <a:xfrm>
            <a:off x="0" y="723156"/>
            <a:ext cx="12192660" cy="6146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Группа 3"/>
          <p:cNvGrpSpPr/>
          <p:nvPr/>
        </p:nvGrpSpPr>
        <p:grpSpPr>
          <a:xfrm>
            <a:off x="11459919" y="76648"/>
            <a:ext cx="625918" cy="526555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1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ПРЫВАМ ВЕТРА</a:t>
            </a:r>
            <a:endParaRPr lang="ru-RU" kern="1200" dirty="0" smtClean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ТЕТЮШСКОГО РАЙОНА РЕСПУБЛИКИ ТАТАРСТАН</a:t>
            </a: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23.12.2022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1" name="TextBox 10"/>
          <p:cNvSpPr txBox="1"/>
          <p:nvPr/>
        </p:nvSpPr>
        <p:spPr>
          <a:xfrm>
            <a:off x="7000187" y="3454705"/>
            <a:ext cx="1422030" cy="20333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solidFill>
                  <a:prstClr val="black"/>
                </a:solidFill>
              </a:rPr>
              <a:t>Тетюшский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12" name="TextBox 23"/>
          <p:cNvSpPr txBox="1"/>
          <p:nvPr/>
        </p:nvSpPr>
        <p:spPr>
          <a:xfrm>
            <a:off x="7237725" y="3619864"/>
            <a:ext cx="476673" cy="245452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latin typeface="Calibri"/>
                <a:cs typeface="+mn-cs"/>
              </a:rPr>
              <a:t>1</a:t>
            </a:r>
            <a:endParaRPr lang="ru-RU" dirty="0">
              <a:latin typeface="Calibri"/>
              <a:cs typeface="+mn-cs"/>
            </a:endParaRPr>
          </a:p>
        </p:txBody>
      </p:sp>
      <p:sp>
        <p:nvSpPr>
          <p:cNvPr id="413" name="TextBox 23"/>
          <p:cNvSpPr txBox="1"/>
          <p:nvPr/>
        </p:nvSpPr>
        <p:spPr>
          <a:xfrm>
            <a:off x="7631182" y="3624617"/>
            <a:ext cx="65605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Calibri"/>
                <a:cs typeface="+mn-cs"/>
              </a:rPr>
              <a:t>15-17</a:t>
            </a:r>
            <a:endParaRPr lang="ru-RU" sz="900" dirty="0">
              <a:solidFill>
                <a:prstClr val="black"/>
              </a:solidFill>
              <a:latin typeface="Calibri"/>
              <a:cs typeface="+mn-cs"/>
            </a:endParaRPr>
          </a:p>
        </p:txBody>
      </p:sp>
      <p:sp>
        <p:nvSpPr>
          <p:cNvPr id="414" name="Скругленный прямоугольник 413"/>
          <p:cNvSpPr/>
          <p:nvPr/>
        </p:nvSpPr>
        <p:spPr>
          <a:xfrm>
            <a:off x="7874142" y="3808047"/>
            <a:ext cx="341554" cy="14744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5" name="Прямоугольник 414"/>
          <p:cNvSpPr/>
          <p:nvPr/>
        </p:nvSpPr>
        <p:spPr bwMode="auto">
          <a:xfrm>
            <a:off x="6974067" y="3813016"/>
            <a:ext cx="882419" cy="13156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 fontAlgn="auto">
              <a:spcBef>
                <a:spcPts val="0"/>
              </a:spcBef>
              <a:spcAft>
                <a:spcPts val="0"/>
              </a:spcAft>
            </a:pPr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987,3/320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6" name="Прямоугольник 415"/>
          <p:cNvSpPr/>
          <p:nvPr/>
        </p:nvSpPr>
        <p:spPr bwMode="auto">
          <a:xfrm>
            <a:off x="6974069" y="3977675"/>
            <a:ext cx="1235766" cy="166100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10797/20524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05" name="Группа 404"/>
          <p:cNvGrpSpPr/>
          <p:nvPr/>
        </p:nvGrpSpPr>
        <p:grpSpPr>
          <a:xfrm>
            <a:off x="9598689" y="2296505"/>
            <a:ext cx="2973639" cy="3744489"/>
            <a:chOff x="7765301" y="4457439"/>
            <a:chExt cx="2974026" cy="3743622"/>
          </a:xfrm>
        </p:grpSpPr>
        <p:grpSp>
          <p:nvGrpSpPr>
            <p:cNvPr id="406" name="Группа 40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08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50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09" name="Группа 408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20" name="Группа 419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25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2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9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" name="Полилиния 429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1" name="Прямоугольник 430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3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3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19" y="4063712"/>
                    <a:ext cx="108906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порывам ветра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21" name="Скругленный прямоугольник 420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2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23" name="Прямоугольник 422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2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10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17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18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7" name="Рисунок 40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62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25243" y="2580595"/>
            <a:ext cx="2310223" cy="2055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8190689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32" y="561060"/>
            <a:ext cx="12198349" cy="62985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95" name="Picture 2" descr="https://map.gds.gisogvrt.ru/layers/eis/85/13/photo/15?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1" y="977271"/>
            <a:ext cx="2889858" cy="1586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Группа 3"/>
          <p:cNvGrpSpPr/>
          <p:nvPr/>
        </p:nvGrpSpPr>
        <p:grpSpPr>
          <a:xfrm>
            <a:off x="11459919" y="76647"/>
            <a:ext cx="625918" cy="526555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2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РИСКУ НАРУШЕНИЯ ТРАНСПОРТНОГО СООБЩЕНИЯ,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СВЯЗАННЫХ С НЕБЛАГОПРИЯТНЫМИ МЕТЕОЯВЛЕНИЯМИ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ФЕДЕРАЛЬНОЙ АВТОМОБИЛЬНОЙ  ДОРОГЕ А-151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«ЦИВИЛЬСК-УЛЬЯНОВСК» 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ДРОЖЖАНОВСКОМ РАЙОНЕ 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.12.2022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2" name="Прямоугольник 391"/>
          <p:cNvSpPr/>
          <p:nvPr/>
        </p:nvSpPr>
        <p:spPr>
          <a:xfrm>
            <a:off x="6530" y="732516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2" name="Прямоугольник 401"/>
          <p:cNvSpPr/>
          <p:nvPr/>
        </p:nvSpPr>
        <p:spPr>
          <a:xfrm>
            <a:off x="6534" y="977271"/>
            <a:ext cx="2889861" cy="158679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5" name="CustomShape 16"/>
          <p:cNvSpPr/>
          <p:nvPr/>
        </p:nvSpPr>
        <p:spPr>
          <a:xfrm>
            <a:off x="4640323" y="6408228"/>
            <a:ext cx="1450917" cy="38796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</a:t>
            </a:r>
            <a:r>
              <a:rPr lang="ru-RU" sz="1000" b="1" u="sng" spc="-1" dirty="0" smtClean="0">
                <a:solidFill>
                  <a:srgbClr val="000000"/>
                </a:solidFill>
                <a:latin typeface="Times New Roman"/>
              </a:rPr>
              <a:t>:</a:t>
            </a:r>
            <a:r>
              <a:rPr lang="ru-RU" sz="1000" b="1" spc="-1" dirty="0" smtClean="0">
                <a:solidFill>
                  <a:srgbClr val="000000"/>
                </a:solidFill>
                <a:latin typeface="Times New Roman"/>
              </a:rPr>
              <a:t>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16" name="Rectangle 93"/>
          <p:cNvSpPr>
            <a:spLocks noChangeArrowheads="1"/>
          </p:cNvSpPr>
          <p:nvPr/>
        </p:nvSpPr>
        <p:spPr bwMode="auto">
          <a:xfrm>
            <a:off x="9298392" y="4114706"/>
            <a:ext cx="2892020" cy="186026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altLang="ru-RU" sz="8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17" name="Text Box 97"/>
          <p:cNvSpPr txBox="1">
            <a:spLocks noChangeArrowheads="1"/>
          </p:cNvSpPr>
          <p:nvPr/>
        </p:nvSpPr>
        <p:spPr bwMode="auto">
          <a:xfrm>
            <a:off x="9792971" y="4169071"/>
            <a:ext cx="2118344" cy="250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418" name="Text Box 97"/>
          <p:cNvSpPr txBox="1">
            <a:spLocks noChangeArrowheads="1"/>
          </p:cNvSpPr>
          <p:nvPr/>
        </p:nvSpPr>
        <p:spPr bwMode="auto">
          <a:xfrm>
            <a:off x="9705893" y="4560835"/>
            <a:ext cx="2547730" cy="55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419" name="Полилиния 418"/>
          <p:cNvSpPr/>
          <p:nvPr/>
        </p:nvSpPr>
        <p:spPr>
          <a:xfrm>
            <a:off x="9341064" y="4698290"/>
            <a:ext cx="362880" cy="169829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0" name="Полилиния 419"/>
          <p:cNvSpPr/>
          <p:nvPr/>
        </p:nvSpPr>
        <p:spPr>
          <a:xfrm>
            <a:off x="9352047" y="5177843"/>
            <a:ext cx="324682" cy="146054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1" name="Text Box 97"/>
          <p:cNvSpPr txBox="1">
            <a:spLocks noChangeArrowheads="1"/>
          </p:cNvSpPr>
          <p:nvPr/>
        </p:nvSpPr>
        <p:spPr bwMode="auto">
          <a:xfrm>
            <a:off x="9717733" y="5137755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422" name="Овал 421"/>
          <p:cNvSpPr>
            <a:spLocks noChangeArrowheads="1"/>
          </p:cNvSpPr>
          <p:nvPr/>
        </p:nvSpPr>
        <p:spPr bwMode="auto">
          <a:xfrm rot="5238055">
            <a:off x="9426930" y="5504732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23" name="Text Box 97"/>
          <p:cNvSpPr txBox="1">
            <a:spLocks noChangeArrowheads="1"/>
          </p:cNvSpPr>
          <p:nvPr/>
        </p:nvSpPr>
        <p:spPr bwMode="auto">
          <a:xfrm>
            <a:off x="9735104" y="5457800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sp>
        <p:nvSpPr>
          <p:cNvPr id="408" name="Овал 407"/>
          <p:cNvSpPr>
            <a:spLocks noChangeArrowheads="1"/>
          </p:cNvSpPr>
          <p:nvPr/>
        </p:nvSpPr>
        <p:spPr bwMode="auto">
          <a:xfrm rot="5238055">
            <a:off x="7548668" y="3207292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09" name="Text Box 182"/>
          <p:cNvSpPr txBox="1">
            <a:spLocks noChangeArrowheads="1"/>
          </p:cNvSpPr>
          <p:nvPr/>
        </p:nvSpPr>
        <p:spPr bwMode="auto">
          <a:xfrm>
            <a:off x="6320211" y="3090833"/>
            <a:ext cx="1175588" cy="21553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Новое </a:t>
            </a:r>
            <a:r>
              <a:rPr lang="ru-RU" altLang="ru-RU" sz="10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Дуваново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411" name="Прямая со стрелкой 410"/>
          <p:cNvCxnSpPr/>
          <p:nvPr/>
        </p:nvCxnSpPr>
        <p:spPr>
          <a:xfrm>
            <a:off x="2896389" y="1981659"/>
            <a:ext cx="4798809" cy="1009884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TextBox 392"/>
          <p:cNvSpPr txBox="1"/>
          <p:nvPr/>
        </p:nvSpPr>
        <p:spPr>
          <a:xfrm>
            <a:off x="6252246" y="3778764"/>
            <a:ext cx="1931940" cy="22396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>
              <a:defRPr/>
            </a:pPr>
            <a:r>
              <a:rPr lang="ru-RU" sz="1000" dirty="0"/>
              <a:t>А-151 «Цивильск-Ульяновск» </a:t>
            </a:r>
          </a:p>
        </p:txBody>
      </p:sp>
    </p:spTree>
    <p:extLst>
      <p:ext uri="{BB962C8B-B14F-4D97-AF65-F5344CB8AC3E}">
        <p14:creationId xmlns:p14="http://schemas.microsoft.com/office/powerpoint/2010/main" val="30542840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33" y="549161"/>
            <a:ext cx="12198349" cy="6294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3" y="977271"/>
            <a:ext cx="2889859" cy="15867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3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РИСКУ НАРУШЕНИЯ ТРАНСПОРТНОГО СООБЩЕНИЯ,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СВЯЗАННЫХ С НЕБЛАГОПРИЯТНЫМИ МЕТЕОЯВЛЕНИЯМИ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МУНИЦИПАЛЬНОЙ АВТОМОБИЛЬНОЙ  ДОРОГЕ «ТЕТЮШИ-АПАСТОВО»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ТЕТЮШСКОМ РАЙОНЕ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23.12.2022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2" name="Прямоугольник 391"/>
          <p:cNvSpPr/>
          <p:nvPr/>
        </p:nvSpPr>
        <p:spPr>
          <a:xfrm>
            <a:off x="6530" y="732515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2" name="Прямоугольник 401"/>
          <p:cNvSpPr/>
          <p:nvPr/>
        </p:nvSpPr>
        <p:spPr>
          <a:xfrm>
            <a:off x="6533" y="977271"/>
            <a:ext cx="2889861" cy="158679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sp>
        <p:nvSpPr>
          <p:cNvPr id="415" name="CustomShape 16"/>
          <p:cNvSpPr/>
          <p:nvPr/>
        </p:nvSpPr>
        <p:spPr>
          <a:xfrm>
            <a:off x="4640322" y="6408227"/>
            <a:ext cx="1450917" cy="38796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 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16" name="Rectangle 93"/>
          <p:cNvSpPr>
            <a:spLocks noChangeArrowheads="1"/>
          </p:cNvSpPr>
          <p:nvPr/>
        </p:nvSpPr>
        <p:spPr bwMode="auto">
          <a:xfrm>
            <a:off x="9298392" y="4114706"/>
            <a:ext cx="2892020" cy="186026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altLang="ru-RU" sz="80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17" name="Text Box 97"/>
          <p:cNvSpPr txBox="1">
            <a:spLocks noChangeArrowheads="1"/>
          </p:cNvSpPr>
          <p:nvPr/>
        </p:nvSpPr>
        <p:spPr bwMode="auto">
          <a:xfrm>
            <a:off x="9792971" y="4169070"/>
            <a:ext cx="2118344" cy="250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418" name="Text Box 97"/>
          <p:cNvSpPr txBox="1">
            <a:spLocks noChangeArrowheads="1"/>
          </p:cNvSpPr>
          <p:nvPr/>
        </p:nvSpPr>
        <p:spPr bwMode="auto">
          <a:xfrm>
            <a:off x="9705893" y="4560835"/>
            <a:ext cx="2547730" cy="55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419" name="Полилиния 418"/>
          <p:cNvSpPr/>
          <p:nvPr/>
        </p:nvSpPr>
        <p:spPr>
          <a:xfrm>
            <a:off x="9341064" y="4698289"/>
            <a:ext cx="362880" cy="169829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0" name="Полилиния 419"/>
          <p:cNvSpPr/>
          <p:nvPr/>
        </p:nvSpPr>
        <p:spPr>
          <a:xfrm>
            <a:off x="9352047" y="5177843"/>
            <a:ext cx="324682" cy="146054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1" name="Text Box 97"/>
          <p:cNvSpPr txBox="1">
            <a:spLocks noChangeArrowheads="1"/>
          </p:cNvSpPr>
          <p:nvPr/>
        </p:nvSpPr>
        <p:spPr bwMode="auto">
          <a:xfrm>
            <a:off x="9717733" y="5137755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422" name="Овал 421"/>
          <p:cNvSpPr>
            <a:spLocks noChangeArrowheads="1"/>
          </p:cNvSpPr>
          <p:nvPr/>
        </p:nvSpPr>
        <p:spPr bwMode="auto">
          <a:xfrm rot="5238055">
            <a:off x="9426929" y="5504732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23" name="Text Box 97"/>
          <p:cNvSpPr txBox="1">
            <a:spLocks noChangeArrowheads="1"/>
          </p:cNvSpPr>
          <p:nvPr/>
        </p:nvSpPr>
        <p:spPr bwMode="auto">
          <a:xfrm>
            <a:off x="9735104" y="5457800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sp>
        <p:nvSpPr>
          <p:cNvPr id="409" name="Text Box 182"/>
          <p:cNvSpPr txBox="1">
            <a:spLocks noChangeArrowheads="1"/>
          </p:cNvSpPr>
          <p:nvPr/>
        </p:nvSpPr>
        <p:spPr bwMode="auto">
          <a:xfrm>
            <a:off x="7557583" y="3343033"/>
            <a:ext cx="1030859" cy="21553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Тетюши</a:t>
            </a:r>
            <a:endParaRPr lang="ru-RU" altLang="ru-RU" sz="10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396" name="Прямая со стрелкой 395"/>
          <p:cNvCxnSpPr/>
          <p:nvPr/>
        </p:nvCxnSpPr>
        <p:spPr>
          <a:xfrm flipH="1" flipV="1">
            <a:off x="2896392" y="1770669"/>
            <a:ext cx="4372532" cy="1324914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8" name="TextBox 397"/>
          <p:cNvSpPr txBox="1"/>
          <p:nvPr/>
        </p:nvSpPr>
        <p:spPr>
          <a:xfrm>
            <a:off x="7068923" y="2567392"/>
            <a:ext cx="1225109" cy="22396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smtClean="0">
                <a:cs typeface="Arial" pitchFamily="34" charset="0"/>
              </a:rPr>
              <a:t>«Тетюши-Буинск»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5202" y="3420266"/>
            <a:ext cx="19048" cy="19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" name="Овал 28"/>
          <p:cNvSpPr>
            <a:spLocks noChangeArrowheads="1"/>
          </p:cNvSpPr>
          <p:nvPr/>
        </p:nvSpPr>
        <p:spPr bwMode="auto">
          <a:xfrm rot="5238055">
            <a:off x="7376524" y="3358248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2" name="Полилиния 1"/>
          <p:cNvSpPr/>
          <p:nvPr/>
        </p:nvSpPr>
        <p:spPr>
          <a:xfrm>
            <a:off x="6986620" y="3095583"/>
            <a:ext cx="399998" cy="47636"/>
          </a:xfrm>
          <a:custGeom>
            <a:avLst/>
            <a:gdLst>
              <a:gd name="connsiteX0" fmla="*/ 485775 w 485775"/>
              <a:gd name="connsiteY0" fmla="*/ 19050 h 95250"/>
              <a:gd name="connsiteX1" fmla="*/ 171450 w 485775"/>
              <a:gd name="connsiteY1" fmla="*/ 95250 h 95250"/>
              <a:gd name="connsiteX2" fmla="*/ 0 w 485775"/>
              <a:gd name="connsiteY2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5775" h="95250">
                <a:moveTo>
                  <a:pt x="485775" y="19050"/>
                </a:moveTo>
                <a:lnTo>
                  <a:pt x="171450" y="95250"/>
                </a:lnTo>
                <a:lnTo>
                  <a:pt x="0" y="0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20" tIns="45660" rIns="91320" bIns="4566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31781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409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ПРОИСШЕСТВИЙ, СВЯЗАННЫХ С ТЕХНОГЕННЫМИ ПОЖАРАМИ ЗА 2022 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7960" y="789042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42" y="1768522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42" y="1206569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9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3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97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7960" y="5772200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810" y="6003991"/>
            <a:ext cx="1916112" cy="777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669962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97772" y="3153931"/>
              <a:ext cx="10989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469" y="896997"/>
            <a:ext cx="7434263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119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7960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3041" y="2784544"/>
            <a:ext cx="2038351" cy="247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633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88" y="363402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901" y="520190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246713" y="2922359"/>
            <a:ext cx="283796" cy="27079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341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88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94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601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71" y="36296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52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7025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206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078326" y="3225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5035826" y="22160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7270589" y="340596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5819260" y="50580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440" y="3246807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2688717" y="403213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2220517" y="332234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2132860" y="403944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4388575" y="339885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017237" y="48887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6206121" y="29302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</p:spTree>
    <p:extLst>
      <p:ext uri="{BB962C8B-B14F-4D97-AF65-F5344CB8AC3E}">
        <p14:creationId xmlns:p14="http://schemas.microsoft.com/office/powerpoint/2010/main" val="817562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409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СО ВЗРЫВАМИ БЫТОВОГО ГАЗА ЗА 2016-2022 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708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123" y="1144623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Алексеевское</a:t>
                </a:r>
                <a:endPara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132812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4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>
                      <a:tint val="66000"/>
                      <a:satMod val="160000"/>
                    </a:srgbClr>
                  </a:gs>
                  <a:gs pos="50000">
                    <a:srgbClr val="FFFF00">
                      <a:tint val="44500"/>
                      <a:satMod val="160000"/>
                    </a:srgbClr>
                  </a:gs>
                  <a:gs pos="100000">
                    <a:srgbClr val="FFFF0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6846647" y="3401328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7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449230" y="5508303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0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127112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59670" y="4387031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7960" y="789042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42" y="1768522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42" y="1206569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9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3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40" y="1466897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5914" y="2895672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69" y="5290719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7960" y="5772200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810" y="6062673"/>
            <a:ext cx="1916112" cy="629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743" tIns="37378" rIns="74743" bIns="3737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6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121880</TotalTime>
  <Words>1369</Words>
  <Application>Microsoft Office PowerPoint</Application>
  <PresentationFormat>Произвольный</PresentationFormat>
  <Paragraphs>570</Paragraphs>
  <Slides>13</Slides>
  <Notes>3</Notes>
  <HiddenSlides>0</HiddenSlides>
  <MMClips>0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13</vt:i4>
      </vt:variant>
    </vt:vector>
  </HeadingPairs>
  <TitlesOfParts>
    <vt:vector size="19" baseType="lpstr">
      <vt:lpstr>Поток</vt:lpstr>
      <vt:lpstr>3_Поток</vt:lpstr>
      <vt:lpstr>6_Поток</vt:lpstr>
      <vt:lpstr>2_Тема Office</vt:lpstr>
      <vt:lpstr>Тема Office</vt:lpstr>
      <vt:lpstr>4_Поток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7214</cp:revision>
  <cp:lastPrinted>2022-04-13T12:15:18Z</cp:lastPrinted>
  <dcterms:created xsi:type="dcterms:W3CDTF">2016-06-03T06:31:21Z</dcterms:created>
  <dcterms:modified xsi:type="dcterms:W3CDTF">2022-12-22T10:48:42Z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